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1" r:id="rId2"/>
    <p:sldId id="256" r:id="rId3"/>
    <p:sldId id="259" r:id="rId4"/>
    <p:sldId id="262" r:id="rId5"/>
    <p:sldId id="258" r:id="rId6"/>
    <p:sldId id="263" r:id="rId7"/>
    <p:sldId id="260" r:id="rId8"/>
    <p:sldId id="264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00"/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inimized">
    <p:restoredLeft sz="50000" autoAdjust="0"/>
    <p:restoredTop sz="86406" autoAdjust="0"/>
  </p:normalViewPr>
  <p:slideViewPr>
    <p:cSldViewPr>
      <p:cViewPr varScale="1">
        <p:scale>
          <a:sx n="63" d="100"/>
          <a:sy n="63" d="100"/>
        </p:scale>
        <p:origin x="-20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04" y="64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C568B2C-45BA-4C28-ABA3-06B46DFE463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8C470F2-11BA-407C-B63D-6AE89CBFE8E2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C1BDB-EF77-4256-92D5-79D1161D664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6D29C8-61B2-4818-970B-259DF3C64DE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8E115E-D8FE-4A50-A89F-A6E23A4F7E7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D58098-D159-4792-8A84-27FC59DC880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839765-7684-42FE-A74B-A3B1F0346AC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E3145B-A54D-495B-8B61-E4847922A51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FE252B-B2D8-42AA-8B9E-7631D5ACE8A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95ED13-1351-4920-8A75-D2A9389AAD6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10C47B-9FE8-437B-BD3D-F57CC08B94E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BADAC2-1F5D-4DF3-BB6E-DC25DE7CB0F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E12041-ACD8-4F35-9AF7-03A77FAB63D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0DEB83-5931-495D-96FE-200A697644F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9D215F1-A3B2-45D6-B8EC-119174C826C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200" dirty="0">
                <a:solidFill>
                  <a:schemeClr val="tx1"/>
                </a:solidFill>
              </a:rPr>
              <a:t>Index Slide (DCE)</a:t>
            </a:r>
            <a:br>
              <a:rPr lang="en-US" altLang="en-US" sz="3200" dirty="0">
                <a:solidFill>
                  <a:schemeClr val="tx1"/>
                </a:solidFill>
              </a:rPr>
            </a:br>
            <a:r>
              <a:rPr lang="en-US" altLang="en-US" sz="1800" dirty="0">
                <a:solidFill>
                  <a:schemeClr val="tx1"/>
                </a:solidFill>
              </a:rPr>
              <a:t>(Time allotted for presentation is 7 minutes and prepare B&amp;W slides)</a:t>
            </a:r>
            <a:br>
              <a:rPr lang="en-US" altLang="en-US" sz="1800" dirty="0">
                <a:solidFill>
                  <a:schemeClr val="tx1"/>
                </a:solidFill>
              </a:rPr>
            </a:br>
            <a:endParaRPr lang="en-US" altLang="en-US" sz="1800" dirty="0">
              <a:solidFill>
                <a:schemeClr val="tx1"/>
              </a:solidFill>
            </a:endParaRPr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8458200" cy="4038600"/>
          </a:xfrm>
        </p:spPr>
        <p:txBody>
          <a:bodyPr/>
          <a:lstStyle/>
          <a:p>
            <a:pPr eaLnBrk="1" hangingPunct="1">
              <a:lnSpc>
                <a:spcPct val="200000"/>
              </a:lnSpc>
              <a:defRPr/>
            </a:pPr>
            <a:r>
              <a:rPr lang="en-US" altLang="en-US" sz="2400" dirty="0"/>
              <a:t>Name: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en-US" altLang="en-US" sz="2400" dirty="0"/>
              <a:t>Designation: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en-US" altLang="en-US" sz="2400" dirty="0"/>
              <a:t>Department: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en-US" altLang="en-US" sz="2400" dirty="0"/>
              <a:t>Post applied for: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en-US" altLang="en-US" sz="2400" dirty="0"/>
              <a:t>Residency Period*:  mm/</a:t>
            </a:r>
            <a:r>
              <a:rPr lang="en-US" altLang="en-US" sz="2400" dirty="0" err="1"/>
              <a:t>yr</a:t>
            </a:r>
            <a:r>
              <a:rPr lang="en-US" altLang="en-US" sz="2400" dirty="0"/>
              <a:t>    to   mm/</a:t>
            </a:r>
            <a:r>
              <a:rPr lang="en-US" altLang="en-US" sz="2400" dirty="0" err="1"/>
              <a:t>yr</a:t>
            </a:r>
            <a:endParaRPr lang="en-US" altLang="en-US" sz="2400" dirty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6474454-6CB5-4766-8B58-78B30C26A98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BF5AD70D-7ED2-7345-9CCC-1BFB9FFADFD4}"/>
              </a:ext>
            </a:extLst>
          </p:cNvPr>
          <p:cNvSpPr/>
          <p:nvPr/>
        </p:nvSpPr>
        <p:spPr>
          <a:xfrm>
            <a:off x="533400" y="5769114"/>
            <a:ext cx="8153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altLang="en-US" sz="2000" dirty="0"/>
              <a:t>*For FCP candidates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200" dirty="0">
                <a:solidFill>
                  <a:schemeClr val="tx1"/>
                </a:solidFill>
              </a:rPr>
              <a:t>General information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5576910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2400" kern="1200" dirty="0">
                <a:cs typeface="Arial" panose="020B0604020202020204" pitchFamily="34" charset="0"/>
              </a:rPr>
              <a:t>Highest Academic Qualifications </a:t>
            </a:r>
          </a:p>
          <a:p>
            <a:pPr marL="0" indent="0" eaLnBrk="1" hangingPunct="1">
              <a:spcBef>
                <a:spcPts val="600"/>
              </a:spcBef>
              <a:buFont typeface="Times New Roman" panose="02020603050405020304" pitchFamily="18" charset="0"/>
              <a:buAutoNum type="arabicPeriod"/>
              <a:defRPr/>
            </a:pPr>
            <a:endParaRPr lang="en-US" altLang="en-US" sz="2400" kern="1200" dirty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600"/>
              </a:spcBef>
              <a:buFont typeface="Times New Roman" panose="02020603050405020304" pitchFamily="18" charset="0"/>
              <a:buAutoNum type="arabicPeriod"/>
              <a:defRPr/>
            </a:pPr>
            <a:endParaRPr lang="en-US" altLang="en-US" sz="2400" kern="1200" dirty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2400" kern="1200" dirty="0">
                <a:cs typeface="Arial" panose="020B0604020202020204" pitchFamily="34" charset="0"/>
              </a:rPr>
              <a:t>Additional Qualifications acquired </a:t>
            </a:r>
            <a:r>
              <a:rPr lang="en-US" altLang="en-US" sz="2400" b="1" u="sng" kern="1200" dirty="0">
                <a:cs typeface="Arial" panose="020B0604020202020204" pitchFamily="34" charset="0"/>
              </a:rPr>
              <a:t>during the Residency Period</a:t>
            </a:r>
            <a:r>
              <a:rPr lang="en-US" altLang="en-US" sz="2400" b="1" u="sng" dirty="0"/>
              <a:t>*</a:t>
            </a:r>
            <a:endParaRPr lang="en-US" altLang="en-US" sz="2400" b="1" u="sng" kern="1200" dirty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600"/>
              </a:spcBef>
              <a:buFont typeface="Times New Roman" panose="02020603050405020304" pitchFamily="18" charset="0"/>
              <a:buAutoNum type="arabicPeriod"/>
              <a:defRPr/>
            </a:pPr>
            <a:endParaRPr lang="en-US" altLang="en-US" sz="2400" kern="1200" dirty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600"/>
              </a:spcBef>
              <a:buFont typeface="Times New Roman" panose="02020603050405020304" pitchFamily="18" charset="0"/>
              <a:buAutoNum type="arabicPeriod"/>
              <a:defRPr/>
            </a:pPr>
            <a:endParaRPr lang="en-US" altLang="en-US" sz="2400" kern="1200" dirty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2400" kern="1200" dirty="0">
                <a:cs typeface="Arial" panose="020B0604020202020204" pitchFamily="34" charset="0"/>
              </a:rPr>
              <a:t>Awards, Honors, Memberships, Fellowships </a:t>
            </a:r>
            <a:r>
              <a:rPr lang="en-US" altLang="en-US" sz="2400" b="1" u="sng" kern="1200" dirty="0" smtClean="0">
                <a:cs typeface="Arial" panose="020B0604020202020204" pitchFamily="34" charset="0"/>
              </a:rPr>
              <a:t>during the Residency Period</a:t>
            </a:r>
            <a:r>
              <a:rPr lang="en-US" altLang="en-US" sz="2400" b="1" u="sng" dirty="0" smtClean="0"/>
              <a:t>*</a:t>
            </a:r>
            <a:endParaRPr lang="en-US" altLang="en-US" sz="2400" kern="1200" dirty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Font typeface="Times New Roman" panose="02020603050405020304" pitchFamily="18" charset="0"/>
              <a:buAutoNum type="arabicPeriod"/>
              <a:defRPr/>
            </a:pPr>
            <a:endParaRPr lang="en-US" altLang="en-US" sz="2400" kern="1200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600"/>
              </a:spcBef>
              <a:buFont typeface="Times New Roman" panose="02020603050405020304" pitchFamily="18" charset="0"/>
              <a:buAutoNum type="arabicPeriod"/>
              <a:defRPr/>
            </a:pPr>
            <a:endParaRPr lang="en-US" altLang="en-US" sz="2400" kern="1200" dirty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6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2400" kern="1200" dirty="0">
                <a:cs typeface="Arial" panose="020B0604020202020204" pitchFamily="34" charset="0"/>
              </a:rPr>
              <a:t>Experience (previous posts)</a:t>
            </a:r>
            <a:r>
              <a:rPr lang="en-US" altLang="en-US" dirty="0"/>
              <a:t>**</a:t>
            </a:r>
            <a:endParaRPr lang="en-US" altLang="en-US" kern="1200" dirty="0"/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600" dirty="0"/>
              <a:t>* For FCP candidates only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600" dirty="0"/>
              <a:t>**For open selection / lateral entry </a:t>
            </a:r>
            <a:endParaRPr lang="en-US" altLang="en-US" sz="1600" kern="1200" dirty="0"/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en-US" altLang="en-US" kern="1200" dirty="0"/>
          </a:p>
          <a:p>
            <a:pPr marL="0" indent="0" eaLnBrk="1" hangingPunct="1">
              <a:spcBef>
                <a:spcPct val="0"/>
              </a:spcBef>
              <a:buFont typeface="Times New Roman" panose="02020603050405020304" pitchFamily="18" charset="0"/>
              <a:buAutoNum type="arabicPeriod"/>
              <a:defRPr/>
            </a:pPr>
            <a:endParaRPr lang="en-US" altLang="en-US" kern="1200" dirty="0"/>
          </a:p>
          <a:p>
            <a:pPr marL="0" indent="0" eaLnBrk="1" hangingPunct="1">
              <a:spcBef>
                <a:spcPct val="0"/>
              </a:spcBef>
              <a:buFont typeface="Times New Roman" panose="02020603050405020304" pitchFamily="18" charset="0"/>
              <a:buAutoNum type="arabicPeriod"/>
              <a:defRPr/>
            </a:pPr>
            <a:endParaRPr lang="en-US" altLang="en-US" kern="1200" dirty="0"/>
          </a:p>
          <a:p>
            <a:pPr>
              <a:defRPr/>
            </a:pPr>
            <a:endParaRPr lang="en-US" dirty="0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4D5C361-B1E0-49B9-A770-A63A7FEDCF2A}" type="slidenum">
              <a:rPr lang="en-US" altLang="en-US"/>
              <a:pPr/>
              <a:t>2</a:t>
            </a:fld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0"/>
            <a:ext cx="8643998" cy="1143000"/>
          </a:xfrm>
        </p:spPr>
        <p:txBody>
          <a:bodyPr/>
          <a:lstStyle/>
          <a:p>
            <a:pPr eaLnBrk="1" hangingPunct="1"/>
            <a:r>
              <a:rPr lang="en-US" sz="3200" dirty="0"/>
              <a:t>Service </a:t>
            </a:r>
            <a:r>
              <a:rPr lang="en-US" sz="3200" dirty="0" smtClean="0"/>
              <a:t>Delivery </a:t>
            </a:r>
            <a:r>
              <a:rPr lang="en-US" sz="3200" b="1" u="sng" dirty="0" smtClean="0"/>
              <a:t>during the residency period</a:t>
            </a:r>
            <a:endParaRPr lang="en-US" altLang="en-US" sz="3200" b="1" u="sng" dirty="0">
              <a:solidFill>
                <a:schemeClr val="tx1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7772400" cy="4114800"/>
          </a:xfrm>
        </p:spPr>
        <p:txBody>
          <a:bodyPr/>
          <a:lstStyle/>
          <a:p>
            <a:r>
              <a:rPr lang="en-US" sz="2400" dirty="0"/>
              <a:t>Routine &amp; Preventive Maintenance Management</a:t>
            </a:r>
          </a:p>
          <a:p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  <a:p>
            <a:r>
              <a:rPr lang="en-US" sz="2400" dirty="0"/>
              <a:t>Procurement management</a:t>
            </a:r>
          </a:p>
          <a:p>
            <a:endParaRPr lang="en-US" sz="2400" i="1" dirty="0"/>
          </a:p>
          <a:p>
            <a:endParaRPr lang="en-US" sz="2400" i="1" dirty="0"/>
          </a:p>
          <a:p>
            <a:endParaRPr lang="en-US" sz="2400" i="1" dirty="0"/>
          </a:p>
          <a:p>
            <a:r>
              <a:rPr lang="en-US" sz="2400" dirty="0"/>
              <a:t>Inventory and Installation Management</a:t>
            </a:r>
          </a:p>
          <a:p>
            <a:pPr>
              <a:buNone/>
            </a:pPr>
            <a:endParaRPr lang="en-US" sz="2400" dirty="0"/>
          </a:p>
          <a:p>
            <a:endParaRPr lang="en-US" sz="2400" dirty="0"/>
          </a:p>
          <a:p>
            <a:pPr marL="514350" indent="-514350" eaLnBrk="1" hangingPunct="1">
              <a:buFontTx/>
              <a:buNone/>
            </a:pPr>
            <a:endParaRPr lang="en-US" altLang="en-US" sz="2400" dirty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D14AF20-BE71-4038-B678-EBDFD14572E5}" type="slidenum">
              <a:rPr lang="en-US" altLang="en-US"/>
              <a:pPr/>
              <a:t>3</a:t>
            </a:fld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3200" dirty="0"/>
              <a:t>Product Development /</a:t>
            </a:r>
            <a:r>
              <a:rPr lang="en-US" sz="3200" dirty="0" smtClean="0"/>
              <a:t>Research </a:t>
            </a:r>
            <a:r>
              <a:rPr lang="en-US" sz="3200" b="1" u="sng" dirty="0" smtClean="0"/>
              <a:t>during the residency period</a:t>
            </a:r>
            <a:endParaRPr lang="en-US" altLang="en-US" sz="3200" b="1" u="sng" dirty="0">
              <a:solidFill>
                <a:schemeClr val="tx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sz="2400" dirty="0"/>
              <a:t>Requirement Analysis / Proof of concept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Projects / Product developments as Pi/</a:t>
            </a:r>
            <a:r>
              <a:rPr lang="en-US" sz="2400" dirty="0" err="1"/>
              <a:t>CoPi</a:t>
            </a:r>
            <a:r>
              <a:rPr lang="en-US" sz="2400" dirty="0"/>
              <a:t>/Co inv or Guide</a:t>
            </a:r>
          </a:p>
          <a:p>
            <a:endParaRPr lang="en-US" sz="2400" dirty="0"/>
          </a:p>
          <a:p>
            <a:r>
              <a:rPr lang="en-US" sz="2400" dirty="0"/>
              <a:t>Technology development	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 Patents</a:t>
            </a:r>
          </a:p>
          <a:p>
            <a:pPr eaLnBrk="1" hangingPunct="1"/>
            <a:endParaRPr lang="en-US" altLang="en-US" sz="2800" dirty="0"/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01C679A-CF72-42C8-B6C9-87629260ED03}" type="slidenum">
              <a:rPr lang="en-US" altLang="en-US"/>
              <a:pPr/>
              <a:t>4</a:t>
            </a:fld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9067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800" dirty="0">
                <a:solidFill>
                  <a:schemeClr val="tx1"/>
                </a:solidFill>
              </a:rPr>
              <a:t/>
            </a:r>
            <a:br>
              <a:rPr lang="en-US" altLang="en-US" sz="2800" dirty="0">
                <a:solidFill>
                  <a:schemeClr val="tx1"/>
                </a:solidFill>
              </a:rPr>
            </a:br>
            <a:r>
              <a:rPr lang="en-US" altLang="en-US" sz="2800" dirty="0">
                <a:solidFill>
                  <a:schemeClr val="tx1"/>
                </a:solidFill>
              </a:rPr>
              <a:t/>
            </a:r>
            <a:br>
              <a:rPr lang="en-US" altLang="en-US" sz="2800" dirty="0">
                <a:solidFill>
                  <a:schemeClr val="tx1"/>
                </a:solidFill>
              </a:rPr>
            </a:br>
            <a:r>
              <a:rPr lang="en-US" altLang="en-US" sz="2800" dirty="0">
                <a:solidFill>
                  <a:schemeClr val="tx1"/>
                </a:solidFill>
              </a:rPr>
              <a:t/>
            </a:r>
            <a:br>
              <a:rPr lang="en-US" altLang="en-US" sz="2800" dirty="0">
                <a:solidFill>
                  <a:schemeClr val="tx1"/>
                </a:solidFill>
              </a:rPr>
            </a:br>
            <a:r>
              <a:rPr lang="en-US" sz="3200" dirty="0"/>
              <a:t>Teaching &amp; </a:t>
            </a:r>
            <a:r>
              <a:rPr lang="en-US" sz="3200" dirty="0" smtClean="0"/>
              <a:t>Training </a:t>
            </a:r>
            <a:r>
              <a:rPr lang="en-US" sz="3200" b="1" u="sng" dirty="0" smtClean="0"/>
              <a:t>during the residency period</a:t>
            </a:r>
            <a:r>
              <a:rPr lang="en-US" altLang="en-US" sz="2800" b="1" u="sng" kern="1200" dirty="0">
                <a:solidFill>
                  <a:schemeClr val="tx1"/>
                </a:solidFill>
                <a:ea typeface="+mn-ea"/>
                <a:cs typeface="+mn-cs"/>
              </a:rPr>
              <a:t/>
            </a:r>
            <a:br>
              <a:rPr lang="en-US" altLang="en-US" sz="2800" b="1" u="sng" kern="1200" dirty="0">
                <a:solidFill>
                  <a:schemeClr val="tx1"/>
                </a:solidFill>
                <a:ea typeface="+mn-ea"/>
                <a:cs typeface="+mn-cs"/>
              </a:rPr>
            </a:br>
            <a:r>
              <a:rPr lang="en-US" altLang="en-US" sz="2800" dirty="0">
                <a:solidFill>
                  <a:schemeClr val="tx1"/>
                </a:solidFill>
              </a:rPr>
              <a:t/>
            </a:r>
            <a:br>
              <a:rPr lang="en-US" altLang="en-US" sz="2800" dirty="0">
                <a:solidFill>
                  <a:schemeClr val="tx1"/>
                </a:solidFill>
              </a:rPr>
            </a:b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848600" cy="5257800"/>
          </a:xfrm>
        </p:spPr>
        <p:txBody>
          <a:bodyPr/>
          <a:lstStyle/>
          <a:p>
            <a:pPr>
              <a:spcBef>
                <a:spcPts val="10"/>
              </a:spcBef>
            </a:pPr>
            <a:r>
              <a:rPr lang="en-US" sz="1800" dirty="0"/>
              <a:t>Training staff  &amp; Students	</a:t>
            </a:r>
          </a:p>
          <a:p>
            <a:pPr>
              <a:spcBef>
                <a:spcPts val="10"/>
              </a:spcBef>
              <a:buNone/>
            </a:pPr>
            <a:r>
              <a:rPr lang="en-US" sz="1800" dirty="0"/>
              <a:t> </a:t>
            </a:r>
          </a:p>
          <a:p>
            <a:pPr>
              <a:spcBef>
                <a:spcPts val="10"/>
              </a:spcBef>
            </a:pPr>
            <a:r>
              <a:rPr lang="en-US" sz="1800" dirty="0"/>
              <a:t>Participation in Departmental, Institutional, programs by National Associations and other educational Institutions</a:t>
            </a:r>
          </a:p>
          <a:p>
            <a:pPr>
              <a:spcBef>
                <a:spcPts val="10"/>
              </a:spcBef>
            </a:pPr>
            <a:endParaRPr lang="en-US" sz="1800" dirty="0"/>
          </a:p>
          <a:p>
            <a:pPr>
              <a:spcBef>
                <a:spcPts val="10"/>
              </a:spcBef>
            </a:pPr>
            <a:r>
              <a:rPr lang="en-US" sz="1800" dirty="0"/>
              <a:t> Preparation of Teaching material/Book/Monograph/Technical manual</a:t>
            </a:r>
          </a:p>
          <a:p>
            <a:pPr>
              <a:spcBef>
                <a:spcPts val="10"/>
              </a:spcBef>
            </a:pPr>
            <a:endParaRPr lang="en-US" sz="1800" dirty="0"/>
          </a:p>
          <a:p>
            <a:pPr>
              <a:spcBef>
                <a:spcPts val="10"/>
              </a:spcBef>
            </a:pPr>
            <a:r>
              <a:rPr lang="en-US" sz="1800" dirty="0"/>
              <a:t>Invited talks/Chairing session / Resource Person in International /National  conference/Workshop/Seminar/Symposium	 </a:t>
            </a:r>
          </a:p>
          <a:p>
            <a:pPr>
              <a:spcBef>
                <a:spcPts val="10"/>
              </a:spcBef>
              <a:buNone/>
            </a:pPr>
            <a:r>
              <a:rPr lang="en-US" sz="1800" dirty="0"/>
              <a:t>	 </a:t>
            </a:r>
          </a:p>
          <a:p>
            <a:pPr>
              <a:spcBef>
                <a:spcPts val="10"/>
              </a:spcBef>
            </a:pPr>
            <a:r>
              <a:rPr lang="en-US" sz="1800" dirty="0"/>
              <a:t>Visiting/Adjunct Professorship/</a:t>
            </a:r>
            <a:r>
              <a:rPr lang="en-US" sz="1800" dirty="0" err="1"/>
              <a:t>Examinership</a:t>
            </a:r>
            <a:r>
              <a:rPr lang="en-US" sz="1800" dirty="0"/>
              <a:t> 	 </a:t>
            </a:r>
          </a:p>
          <a:p>
            <a:pPr>
              <a:spcBef>
                <a:spcPts val="10"/>
              </a:spcBef>
            </a:pPr>
            <a:endParaRPr lang="en-US" sz="1800" dirty="0"/>
          </a:p>
          <a:p>
            <a:pPr>
              <a:spcBef>
                <a:spcPts val="10"/>
              </a:spcBef>
            </a:pPr>
            <a:r>
              <a:rPr lang="en-US" sz="1800" dirty="0"/>
              <a:t>Question paper setting/Evaluation of answer sheet/Conducting Viva &amp; Thesis evaluation	</a:t>
            </a:r>
          </a:p>
          <a:p>
            <a:pPr>
              <a:spcBef>
                <a:spcPts val="10"/>
              </a:spcBef>
              <a:buNone/>
            </a:pPr>
            <a:r>
              <a:rPr lang="en-US" sz="1800" dirty="0"/>
              <a:t> 	 </a:t>
            </a:r>
          </a:p>
          <a:p>
            <a:pPr>
              <a:spcBef>
                <a:spcPts val="10"/>
              </a:spcBef>
            </a:pPr>
            <a:r>
              <a:rPr lang="en-US" sz="1800" dirty="0"/>
              <a:t>Journal reviewer/Editorial panel/ Project Evaluation</a:t>
            </a:r>
          </a:p>
          <a:p>
            <a:pPr marL="0" indent="0"/>
            <a:endParaRPr lang="en-US" altLang="en-US" sz="2400" dirty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4F38AC8-C7DA-47F7-B173-7294DE551866}" type="slidenum">
              <a:rPr lang="en-US" altLang="en-US" sz="1800"/>
              <a:pPr/>
              <a:t>5</a:t>
            </a:fld>
            <a:endParaRPr lang="en-US" alt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200" dirty="0"/>
              <a:t>Corporate </a:t>
            </a:r>
            <a:r>
              <a:rPr lang="en-US" sz="3200" dirty="0" smtClean="0"/>
              <a:t>Activities </a:t>
            </a:r>
            <a:r>
              <a:rPr lang="en-US" sz="3200" b="1" u="sng" dirty="0" smtClean="0"/>
              <a:t>during the residency period</a:t>
            </a:r>
            <a:endParaRPr lang="en-US" altLang="en-US" sz="3200" b="1" u="sng" dirty="0">
              <a:solidFill>
                <a:schemeClr val="tx1"/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5257800"/>
          </a:xfrm>
        </p:spPr>
        <p:txBody>
          <a:bodyPr/>
          <a:lstStyle/>
          <a:p>
            <a:pPr>
              <a:spcBef>
                <a:spcPts val="10"/>
              </a:spcBef>
            </a:pPr>
            <a:r>
              <a:rPr lang="en-US" sz="1800" dirty="0"/>
              <a:t>Organize International/National conference/ Symposium/ Workshop  	 </a:t>
            </a:r>
          </a:p>
          <a:p>
            <a:pPr>
              <a:spcBef>
                <a:spcPts val="10"/>
              </a:spcBef>
            </a:pPr>
            <a:endParaRPr lang="en-US" sz="1800" dirty="0"/>
          </a:p>
          <a:p>
            <a:pPr>
              <a:spcBef>
                <a:spcPts val="10"/>
              </a:spcBef>
            </a:pPr>
            <a:r>
              <a:rPr lang="en-US" sz="1800" dirty="0"/>
              <a:t>Organize in house Training / Workshop/Seminar</a:t>
            </a:r>
          </a:p>
          <a:p>
            <a:pPr>
              <a:spcBef>
                <a:spcPts val="10"/>
              </a:spcBef>
              <a:buNone/>
            </a:pPr>
            <a:r>
              <a:rPr lang="en-US" sz="1800" dirty="0"/>
              <a:t>	 	 </a:t>
            </a:r>
          </a:p>
          <a:p>
            <a:pPr>
              <a:spcBef>
                <a:spcPts val="10"/>
              </a:spcBef>
            </a:pPr>
            <a:r>
              <a:rPr lang="en-US" sz="1800" dirty="0"/>
              <a:t>Membership of Institutional /Administrative(including stock-verification)/Academic committees	 </a:t>
            </a:r>
          </a:p>
          <a:p>
            <a:pPr>
              <a:spcBef>
                <a:spcPts val="10"/>
              </a:spcBef>
              <a:buNone/>
            </a:pPr>
            <a:r>
              <a:rPr lang="en-US" sz="1800" dirty="0"/>
              <a:t>	 </a:t>
            </a:r>
          </a:p>
          <a:p>
            <a:pPr>
              <a:spcBef>
                <a:spcPts val="10"/>
              </a:spcBef>
            </a:pPr>
            <a:r>
              <a:rPr lang="en-US" sz="1800" dirty="0"/>
              <a:t>Chair/Member/Secretary of Statutory Committee	</a:t>
            </a:r>
          </a:p>
          <a:p>
            <a:pPr>
              <a:spcBef>
                <a:spcPts val="10"/>
              </a:spcBef>
              <a:buNone/>
            </a:pPr>
            <a:r>
              <a:rPr lang="en-US" sz="1800" dirty="0"/>
              <a:t>	 </a:t>
            </a:r>
          </a:p>
          <a:p>
            <a:pPr>
              <a:spcBef>
                <a:spcPts val="10"/>
              </a:spcBef>
            </a:pPr>
            <a:r>
              <a:rPr lang="en-US" sz="1800" dirty="0"/>
              <a:t>Chair/Member of (National/ International) Scientific/Management committee/task force/ industry	</a:t>
            </a:r>
          </a:p>
          <a:p>
            <a:pPr>
              <a:spcBef>
                <a:spcPts val="10"/>
              </a:spcBef>
              <a:buNone/>
            </a:pPr>
            <a:endParaRPr lang="en-US" sz="1800" dirty="0"/>
          </a:p>
          <a:p>
            <a:pPr>
              <a:spcBef>
                <a:spcPts val="10"/>
              </a:spcBef>
            </a:pPr>
            <a:r>
              <a:rPr lang="en-US" sz="1800" dirty="0"/>
              <a:t>Member of Review/Enquiry/Selection committee  of the Institute </a:t>
            </a:r>
          </a:p>
          <a:p>
            <a:pPr>
              <a:spcBef>
                <a:spcPts val="10"/>
              </a:spcBef>
            </a:pPr>
            <a:endParaRPr lang="en-US" sz="1800" dirty="0"/>
          </a:p>
          <a:p>
            <a:pPr>
              <a:spcBef>
                <a:spcPts val="10"/>
              </a:spcBef>
            </a:pPr>
            <a:r>
              <a:rPr lang="en-US" sz="1800" dirty="0"/>
              <a:t>President/Secretary/Convener/Treasurer of International /National Professional Society</a:t>
            </a:r>
            <a:endParaRPr lang="en-US" altLang="en-US" sz="1800" dirty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A65C8A9-4F6D-439F-A1AC-C417CDEF95A1}" type="slidenum">
              <a:rPr lang="en-US" altLang="en-US"/>
              <a:pPr/>
              <a:t>6</a:t>
            </a:fld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altLang="en-US" sz="3200" kern="1200" dirty="0">
                <a:solidFill>
                  <a:schemeClr val="tx1"/>
                </a:solidFill>
                <a:ea typeface="+mn-ea"/>
                <a:cs typeface="+mn-cs"/>
              </a:rPr>
              <a:t> Future Directions  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34A601F-6493-4EB8-B9F0-C2C2E6B67D74}" type="slidenum">
              <a:rPr lang="en-US" altLang="en-US"/>
              <a:pPr/>
              <a:t>7</a:t>
            </a:fld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kern="1200" dirty="0">
                <a:solidFill>
                  <a:schemeClr val="tx1"/>
                </a:solidFill>
                <a:ea typeface="+mn-ea"/>
                <a:cs typeface="+mn-cs"/>
              </a:rPr>
              <a:t>Self -Assessment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2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2400" kern="1200" dirty="0"/>
              <a:t>List up to 5 reasons  why, in your own assessment, you qualify for the post/promotion applied for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126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66C4226-7B32-4ED0-B336-2100949BA6FC}" type="slidenum">
              <a:rPr lang="en-US" altLang="en-US"/>
              <a:pPr/>
              <a:t>8</a:t>
            </a:fld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333333"/>
      </a:lt2>
      <a:accent1>
        <a:srgbClr val="DDDDDD"/>
      </a:accent1>
      <a:accent2>
        <a:srgbClr val="808080"/>
      </a:accent2>
      <a:accent3>
        <a:srgbClr val="FFFFFF"/>
      </a:accent3>
      <a:accent4>
        <a:srgbClr val="000000"/>
      </a:accent4>
      <a:accent5>
        <a:srgbClr val="EBEBEB"/>
      </a:accent5>
      <a:accent6>
        <a:srgbClr val="737373"/>
      </a:accent6>
      <a:hlink>
        <a:srgbClr val="4D4D4D"/>
      </a:hlink>
      <a:folHlink>
        <a:srgbClr val="EAEAE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901</TotalTime>
  <Words>160</Words>
  <Application>Microsoft Macintosh PowerPoint</Application>
  <PresentationFormat>On-screen Show (4:3)</PresentationFormat>
  <Paragraphs>83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Index Slide (DCE) (Time allotted for presentation is 7 minutes and prepare B&amp;W slides) </vt:lpstr>
      <vt:lpstr>General information</vt:lpstr>
      <vt:lpstr>Service Delivery during the residency period</vt:lpstr>
      <vt:lpstr>Product Development /Research during the residency period</vt:lpstr>
      <vt:lpstr>   Teaching &amp; Training during the residency period  </vt:lpstr>
      <vt:lpstr>Corporate Activities during the residency period</vt:lpstr>
      <vt:lpstr> Future Directions  </vt:lpstr>
      <vt:lpstr>Self -Assessment</vt:lpstr>
    </vt:vector>
  </TitlesOfParts>
  <Company>SCTIMST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information</dc:title>
  <dc:creator>director</dc:creator>
  <cp:lastModifiedBy>comp_2163</cp:lastModifiedBy>
  <cp:revision>98</cp:revision>
  <dcterms:created xsi:type="dcterms:W3CDTF">2011-04-13T05:58:04Z</dcterms:created>
  <dcterms:modified xsi:type="dcterms:W3CDTF">2019-06-15T10:39:00Z</dcterms:modified>
</cp:coreProperties>
</file>